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6563" y="324466"/>
            <a:ext cx="9696934" cy="140626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>
              <a:lnSpc>
                <a:spcPts val="5600"/>
              </a:lnSpc>
            </a:pPr>
            <a:r>
              <a:rPr lang="fa-IR" sz="3200" dirty="0">
                <a:solidFill>
                  <a:schemeClr val="bg1"/>
                </a:solidFill>
                <a:cs typeface="B Titr" panose="00000700000000000000" pitchFamily="2" charset="-78"/>
              </a:rPr>
              <a:t>برنامه زمان بندی پذیرش بدون آزمون کارشناسی ارشد دانشگاه تبریز</a:t>
            </a:r>
            <a:br>
              <a:rPr lang="fa-IR" sz="3200" dirty="0">
                <a:solidFill>
                  <a:schemeClr val="bg1"/>
                </a:solidFill>
                <a:cs typeface="B Titr" panose="00000700000000000000" pitchFamily="2" charset="-78"/>
              </a:rPr>
            </a:br>
            <a:r>
              <a:rPr lang="fa-IR" sz="3200" dirty="0">
                <a:solidFill>
                  <a:schemeClr val="bg1"/>
                </a:solidFill>
                <a:cs typeface="B Titr" panose="00000700000000000000" pitchFamily="2" charset="-78"/>
              </a:rPr>
              <a:t>برای سالتحصیلی 1405-1404</a:t>
            </a:r>
            <a:endParaRPr lang="en-US" sz="32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6476EE-9FD2-4CEA-A6D9-0AD39ADF3D03}"/>
              </a:ext>
            </a:extLst>
          </p:cNvPr>
          <p:cNvSpPr txBox="1"/>
          <p:nvPr/>
        </p:nvSpPr>
        <p:spPr>
          <a:xfrm>
            <a:off x="0" y="6540385"/>
            <a:ext cx="12192000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" pitchFamily="50" charset="0"/>
                <a:cs typeface="Gotham" pitchFamily="50" charset="0"/>
              </a:rPr>
              <a:t>dotsa.tabrizu.ac.ir 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" pitchFamily="50" charset="0"/>
              <a:cs typeface="Gotham" pitchFamily="50" charset="0"/>
            </a:endParaRPr>
          </a:p>
        </p:txBody>
      </p:sp>
      <p:sp>
        <p:nvSpPr>
          <p:cNvPr id="2081" name="직사각형 2080">
            <a:extLst>
              <a:ext uri="{FF2B5EF4-FFF2-40B4-BE49-F238E27FC236}">
                <a16:creationId xmlns:a16="http://schemas.microsoft.com/office/drawing/2014/main" id="{2F9E3314-AA6F-4DE8-88BD-2D3021D3093B}"/>
              </a:ext>
            </a:extLst>
          </p:cNvPr>
          <p:cNvSpPr/>
          <p:nvPr/>
        </p:nvSpPr>
        <p:spPr>
          <a:xfrm>
            <a:off x="0" y="3821166"/>
            <a:ext cx="1349135" cy="61295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2" name="이등변 삼각형 2081">
            <a:extLst>
              <a:ext uri="{FF2B5EF4-FFF2-40B4-BE49-F238E27FC236}">
                <a16:creationId xmlns:a16="http://schemas.microsoft.com/office/drawing/2014/main" id="{D8F1916C-D8DE-4C0B-ABFF-A86F7BD59B87}"/>
              </a:ext>
            </a:extLst>
          </p:cNvPr>
          <p:cNvSpPr/>
          <p:nvPr/>
        </p:nvSpPr>
        <p:spPr>
          <a:xfrm rot="16200000">
            <a:off x="955576" y="4040555"/>
            <a:ext cx="306475" cy="480648"/>
          </a:xfrm>
          <a:prstGeom prst="triangle">
            <a:avLst>
              <a:gd name="adj" fmla="val 10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3" name="직사각형 2082">
            <a:extLst>
              <a:ext uri="{FF2B5EF4-FFF2-40B4-BE49-F238E27FC236}">
                <a16:creationId xmlns:a16="http://schemas.microsoft.com/office/drawing/2014/main" id="{D6246C97-74E1-49E6-B1F9-60E226025288}"/>
              </a:ext>
            </a:extLst>
          </p:cNvPr>
          <p:cNvSpPr/>
          <p:nvPr/>
        </p:nvSpPr>
        <p:spPr>
          <a:xfrm>
            <a:off x="866563" y="3507712"/>
            <a:ext cx="2461847" cy="612950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4" name="직사각형 2083">
            <a:extLst>
              <a:ext uri="{FF2B5EF4-FFF2-40B4-BE49-F238E27FC236}">
                <a16:creationId xmlns:a16="http://schemas.microsoft.com/office/drawing/2014/main" id="{48D65973-E9E6-4D57-89A6-ADAF7FD70F32}"/>
              </a:ext>
            </a:extLst>
          </p:cNvPr>
          <p:cNvSpPr/>
          <p:nvPr/>
        </p:nvSpPr>
        <p:spPr>
          <a:xfrm>
            <a:off x="2847763" y="3201237"/>
            <a:ext cx="2461847" cy="61295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5" name="직사각형 2084">
            <a:extLst>
              <a:ext uri="{FF2B5EF4-FFF2-40B4-BE49-F238E27FC236}">
                <a16:creationId xmlns:a16="http://schemas.microsoft.com/office/drawing/2014/main" id="{33E1DF5D-E221-40CE-A58B-1037722B7918}"/>
              </a:ext>
            </a:extLst>
          </p:cNvPr>
          <p:cNvSpPr/>
          <p:nvPr/>
        </p:nvSpPr>
        <p:spPr>
          <a:xfrm>
            <a:off x="4828963" y="2894762"/>
            <a:ext cx="2461847" cy="612950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6" name="직사각형 2085">
            <a:extLst>
              <a:ext uri="{FF2B5EF4-FFF2-40B4-BE49-F238E27FC236}">
                <a16:creationId xmlns:a16="http://schemas.microsoft.com/office/drawing/2014/main" id="{85D3462E-BBEC-477A-8E99-318F5AAF8C8B}"/>
              </a:ext>
            </a:extLst>
          </p:cNvPr>
          <p:cNvSpPr/>
          <p:nvPr/>
        </p:nvSpPr>
        <p:spPr>
          <a:xfrm>
            <a:off x="6810163" y="2588287"/>
            <a:ext cx="2461847" cy="61295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7" name="직사각형 2086">
            <a:extLst>
              <a:ext uri="{FF2B5EF4-FFF2-40B4-BE49-F238E27FC236}">
                <a16:creationId xmlns:a16="http://schemas.microsoft.com/office/drawing/2014/main" id="{4246FB83-F8F3-4C92-A1C9-8A512E104D94}"/>
              </a:ext>
            </a:extLst>
          </p:cNvPr>
          <p:cNvSpPr/>
          <p:nvPr/>
        </p:nvSpPr>
        <p:spPr>
          <a:xfrm>
            <a:off x="8791363" y="2281812"/>
            <a:ext cx="2461847" cy="61295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8" name="이등변 삼각형 2087">
            <a:extLst>
              <a:ext uri="{FF2B5EF4-FFF2-40B4-BE49-F238E27FC236}">
                <a16:creationId xmlns:a16="http://schemas.microsoft.com/office/drawing/2014/main" id="{A554DD72-0EA0-4693-9CAE-DAA343594DF1}"/>
              </a:ext>
            </a:extLst>
          </p:cNvPr>
          <p:cNvSpPr/>
          <p:nvPr/>
        </p:nvSpPr>
        <p:spPr>
          <a:xfrm rot="16200000">
            <a:off x="2934851" y="3727101"/>
            <a:ext cx="306475" cy="480648"/>
          </a:xfrm>
          <a:prstGeom prst="triangle">
            <a:avLst>
              <a:gd name="adj" fmla="val 10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9" name="이등변 삼각형 2088">
            <a:extLst>
              <a:ext uri="{FF2B5EF4-FFF2-40B4-BE49-F238E27FC236}">
                <a16:creationId xmlns:a16="http://schemas.microsoft.com/office/drawing/2014/main" id="{A0655B96-5A4A-4BF0-B432-31F0CE9F9A68}"/>
              </a:ext>
            </a:extLst>
          </p:cNvPr>
          <p:cNvSpPr/>
          <p:nvPr/>
        </p:nvSpPr>
        <p:spPr>
          <a:xfrm rot="16200000">
            <a:off x="4916049" y="3420451"/>
            <a:ext cx="306475" cy="480648"/>
          </a:xfrm>
          <a:prstGeom prst="triangle">
            <a:avLst>
              <a:gd name="adj" fmla="val 10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0" name="이등변 삼각형 2089">
            <a:extLst>
              <a:ext uri="{FF2B5EF4-FFF2-40B4-BE49-F238E27FC236}">
                <a16:creationId xmlns:a16="http://schemas.microsoft.com/office/drawing/2014/main" id="{E3158178-ED01-4E39-8640-75098C51C0D8}"/>
              </a:ext>
            </a:extLst>
          </p:cNvPr>
          <p:cNvSpPr/>
          <p:nvPr/>
        </p:nvSpPr>
        <p:spPr>
          <a:xfrm rot="16200000">
            <a:off x="6897247" y="3113801"/>
            <a:ext cx="306475" cy="480648"/>
          </a:xfrm>
          <a:prstGeom prst="triangle">
            <a:avLst>
              <a:gd name="adj" fmla="val 10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1" name="이등변 삼각형 2090">
            <a:extLst>
              <a:ext uri="{FF2B5EF4-FFF2-40B4-BE49-F238E27FC236}">
                <a16:creationId xmlns:a16="http://schemas.microsoft.com/office/drawing/2014/main" id="{CDC3F510-A2D9-44D7-B35D-B5F103D6606C}"/>
              </a:ext>
            </a:extLst>
          </p:cNvPr>
          <p:cNvSpPr/>
          <p:nvPr/>
        </p:nvSpPr>
        <p:spPr>
          <a:xfrm rot="16200000">
            <a:off x="8878445" y="2807151"/>
            <a:ext cx="306475" cy="480648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2" name="TextBox 2091">
            <a:extLst>
              <a:ext uri="{FF2B5EF4-FFF2-40B4-BE49-F238E27FC236}">
                <a16:creationId xmlns:a16="http://schemas.microsoft.com/office/drawing/2014/main" id="{A2B15619-A92C-4681-A7FA-3BA9D420D2FA}"/>
              </a:ext>
            </a:extLst>
          </p:cNvPr>
          <p:cNvSpPr txBox="1"/>
          <p:nvPr/>
        </p:nvSpPr>
        <p:spPr>
          <a:xfrm>
            <a:off x="745623" y="3119671"/>
            <a:ext cx="2219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altLang="ko-KR" sz="2000" b="1" dirty="0">
                <a:solidFill>
                  <a:schemeClr val="accent5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هفته اول مهرماه 1404</a:t>
            </a:r>
            <a:endParaRPr lang="ko-KR" altLang="en-US" sz="2000" b="1" dirty="0">
              <a:solidFill>
                <a:schemeClr val="accent5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2093" name="TextBox 2092">
            <a:extLst>
              <a:ext uri="{FF2B5EF4-FFF2-40B4-BE49-F238E27FC236}">
                <a16:creationId xmlns:a16="http://schemas.microsoft.com/office/drawing/2014/main" id="{11C26386-5405-4EF9-A7DC-EC8BBA541FB3}"/>
              </a:ext>
            </a:extLst>
          </p:cNvPr>
          <p:cNvSpPr txBox="1"/>
          <p:nvPr/>
        </p:nvSpPr>
        <p:spPr>
          <a:xfrm>
            <a:off x="2764475" y="2793973"/>
            <a:ext cx="211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altLang="ko-KR" sz="2000" b="1" dirty="0">
                <a:solidFill>
                  <a:schemeClr val="accent4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آخر شهریور 1404 </a:t>
            </a:r>
            <a:endParaRPr lang="ko-KR" altLang="en-US" sz="2000" b="1" dirty="0">
              <a:solidFill>
                <a:schemeClr val="accent4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2094" name="TextBox 2093">
            <a:extLst>
              <a:ext uri="{FF2B5EF4-FFF2-40B4-BE49-F238E27FC236}">
                <a16:creationId xmlns:a16="http://schemas.microsoft.com/office/drawing/2014/main" id="{8D940C17-3584-46B7-BF2F-FD149D4CFB9C}"/>
              </a:ext>
            </a:extLst>
          </p:cNvPr>
          <p:cNvSpPr txBox="1"/>
          <p:nvPr/>
        </p:nvSpPr>
        <p:spPr>
          <a:xfrm>
            <a:off x="4707947" y="2544288"/>
            <a:ext cx="220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altLang="ko-KR" b="1" dirty="0">
                <a:solidFill>
                  <a:schemeClr val="accent3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اواسط شهریور 1404</a:t>
            </a:r>
            <a:endParaRPr lang="ko-KR" altLang="en-US" b="1" dirty="0">
              <a:solidFill>
                <a:schemeClr val="accent3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2095" name="TextBox 2094">
            <a:extLst>
              <a:ext uri="{FF2B5EF4-FFF2-40B4-BE49-F238E27FC236}">
                <a16:creationId xmlns:a16="http://schemas.microsoft.com/office/drawing/2014/main" id="{A1A1A050-362C-4778-AFB5-B7A592366991}"/>
              </a:ext>
            </a:extLst>
          </p:cNvPr>
          <p:cNvSpPr txBox="1"/>
          <p:nvPr/>
        </p:nvSpPr>
        <p:spPr>
          <a:xfrm>
            <a:off x="6644892" y="2165488"/>
            <a:ext cx="2277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altLang="ko-KR" sz="2000" b="1" dirty="0">
                <a:solidFill>
                  <a:srgbClr val="006F96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آخر اردیبشهت 1404</a:t>
            </a:r>
            <a:endParaRPr lang="ko-KR" altLang="en-US" sz="2000" b="1" dirty="0">
              <a:solidFill>
                <a:srgbClr val="006F96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2096" name="TextBox 2095">
            <a:extLst>
              <a:ext uri="{FF2B5EF4-FFF2-40B4-BE49-F238E27FC236}">
                <a16:creationId xmlns:a16="http://schemas.microsoft.com/office/drawing/2014/main" id="{3710024A-9A84-4EAB-ADE9-5A9D8C1DEF78}"/>
              </a:ext>
            </a:extLst>
          </p:cNvPr>
          <p:cNvSpPr txBox="1"/>
          <p:nvPr/>
        </p:nvSpPr>
        <p:spPr>
          <a:xfrm>
            <a:off x="8796891" y="1905627"/>
            <a:ext cx="2096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altLang="ko-KR" sz="2000" b="1" dirty="0">
                <a:latin typeface="Sahel Black" panose="020B0603030804020204" pitchFamily="34" charset="-78"/>
                <a:cs typeface="Sahel Black" panose="020B0603030804020204" pitchFamily="34" charset="-78"/>
              </a:rPr>
              <a:t>دی ماه 1403</a:t>
            </a:r>
            <a:endParaRPr lang="ko-KR" altLang="en-US" sz="2000" b="1" dirty="0"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2097" name="Rectangle 36">
            <a:extLst>
              <a:ext uri="{FF2B5EF4-FFF2-40B4-BE49-F238E27FC236}">
                <a16:creationId xmlns:a16="http://schemas.microsoft.com/office/drawing/2014/main" id="{BFEEFEF9-A1D6-459F-A5D3-42D955931E0A}"/>
              </a:ext>
            </a:extLst>
          </p:cNvPr>
          <p:cNvSpPr/>
          <p:nvPr/>
        </p:nvSpPr>
        <p:spPr>
          <a:xfrm>
            <a:off x="1061273" y="3676178"/>
            <a:ext cx="310328" cy="259409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98" name="Rounded Rectangle 32">
            <a:extLst>
              <a:ext uri="{FF2B5EF4-FFF2-40B4-BE49-F238E27FC236}">
                <a16:creationId xmlns:a16="http://schemas.microsoft.com/office/drawing/2014/main" id="{0F23B5BE-372C-47A2-8A31-EC472260673F}"/>
              </a:ext>
            </a:extLst>
          </p:cNvPr>
          <p:cNvSpPr/>
          <p:nvPr/>
        </p:nvSpPr>
        <p:spPr>
          <a:xfrm>
            <a:off x="7023779" y="2752035"/>
            <a:ext cx="267030" cy="26703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99" name="Rectangle 9">
            <a:extLst>
              <a:ext uri="{FF2B5EF4-FFF2-40B4-BE49-F238E27FC236}">
                <a16:creationId xmlns:a16="http://schemas.microsoft.com/office/drawing/2014/main" id="{59967181-C557-4608-B4B0-B86F5E9A6B23}"/>
              </a:ext>
            </a:extLst>
          </p:cNvPr>
          <p:cNvSpPr/>
          <p:nvPr/>
        </p:nvSpPr>
        <p:spPr>
          <a:xfrm>
            <a:off x="8976155" y="2460136"/>
            <a:ext cx="272679" cy="25525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00" name="Rectangle 16">
            <a:extLst>
              <a:ext uri="{FF2B5EF4-FFF2-40B4-BE49-F238E27FC236}">
                <a16:creationId xmlns:a16="http://schemas.microsoft.com/office/drawing/2014/main" id="{36333873-61D2-4546-A474-C14E43A2D8EF}"/>
              </a:ext>
            </a:extLst>
          </p:cNvPr>
          <p:cNvSpPr/>
          <p:nvPr/>
        </p:nvSpPr>
        <p:spPr>
          <a:xfrm>
            <a:off x="3040106" y="3380398"/>
            <a:ext cx="326191" cy="214378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01" name="Round Same Side Corner Rectangle 11">
            <a:extLst>
              <a:ext uri="{FF2B5EF4-FFF2-40B4-BE49-F238E27FC236}">
                <a16:creationId xmlns:a16="http://schemas.microsoft.com/office/drawing/2014/main" id="{A948DA09-A202-4FF0-AAF1-C0C340F32FD8}"/>
              </a:ext>
            </a:extLst>
          </p:cNvPr>
          <p:cNvSpPr>
            <a:spLocks noChangeAspect="1"/>
          </p:cNvSpPr>
          <p:nvPr/>
        </p:nvSpPr>
        <p:spPr>
          <a:xfrm rot="9900000">
            <a:off x="5069663" y="3089190"/>
            <a:ext cx="285646" cy="242602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02" name="TextBox 2101">
            <a:extLst>
              <a:ext uri="{FF2B5EF4-FFF2-40B4-BE49-F238E27FC236}">
                <a16:creationId xmlns:a16="http://schemas.microsoft.com/office/drawing/2014/main" id="{D0FCCDA8-78E9-40F2-BB26-2661B50B336B}"/>
              </a:ext>
            </a:extLst>
          </p:cNvPr>
          <p:cNvSpPr txBox="1"/>
          <p:nvPr/>
        </p:nvSpPr>
        <p:spPr>
          <a:xfrm>
            <a:off x="1355081" y="3495346"/>
            <a:ext cx="1806591" cy="61555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fa-IR" altLang="ko-KR" sz="1700" b="1" dirty="0">
                <a:latin typeface="B Nazanin "/>
                <a:cs typeface="B Zar" panose="00000400000000000000" pitchFamily="2" charset="-78"/>
              </a:rPr>
              <a:t>ثبت نام و بررسی صلاحیت عمومی</a:t>
            </a:r>
            <a:endParaRPr lang="ko-KR" altLang="en-US" sz="1700" b="1" dirty="0">
              <a:latin typeface="B Nazanin "/>
              <a:cs typeface="B Zar" panose="00000400000000000000" pitchFamily="2" charset="-78"/>
            </a:endParaRPr>
          </a:p>
        </p:txBody>
      </p:sp>
      <p:sp>
        <p:nvSpPr>
          <p:cNvPr id="2103" name="TextBox 2102">
            <a:extLst>
              <a:ext uri="{FF2B5EF4-FFF2-40B4-BE49-F238E27FC236}">
                <a16:creationId xmlns:a16="http://schemas.microsoft.com/office/drawing/2014/main" id="{FA4055CD-2531-4FD8-AFCB-796DD0C36998}"/>
              </a:ext>
            </a:extLst>
          </p:cNvPr>
          <p:cNvSpPr txBox="1"/>
          <p:nvPr/>
        </p:nvSpPr>
        <p:spPr>
          <a:xfrm>
            <a:off x="3306230" y="3293915"/>
            <a:ext cx="1675259" cy="369332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fa-IR" altLang="ko-KR" b="1" dirty="0">
                <a:cs typeface="B Zar" panose="00000400000000000000" pitchFamily="2" charset="-78"/>
              </a:rPr>
              <a:t>اعلام نتایج نهایی</a:t>
            </a:r>
            <a:endParaRPr lang="ko-KR" altLang="en-US" b="1" dirty="0">
              <a:cs typeface="B Zar" panose="00000400000000000000" pitchFamily="2" charset="-78"/>
            </a:endParaRPr>
          </a:p>
        </p:txBody>
      </p:sp>
      <p:sp>
        <p:nvSpPr>
          <p:cNvPr id="2104" name="TextBox 2103">
            <a:extLst>
              <a:ext uri="{FF2B5EF4-FFF2-40B4-BE49-F238E27FC236}">
                <a16:creationId xmlns:a16="http://schemas.microsoft.com/office/drawing/2014/main" id="{C9FEBD8A-6515-41B2-AFB9-EBD2B2707EBC}"/>
              </a:ext>
            </a:extLst>
          </p:cNvPr>
          <p:cNvSpPr txBox="1"/>
          <p:nvPr/>
        </p:nvSpPr>
        <p:spPr>
          <a:xfrm>
            <a:off x="5275479" y="2994895"/>
            <a:ext cx="2093791" cy="35394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fa-IR" altLang="ko-KR" sz="1700" b="1" dirty="0">
                <a:latin typeface="B Nazanin "/>
                <a:cs typeface="B Zar" panose="00000400000000000000" pitchFamily="2" charset="-78"/>
              </a:rPr>
              <a:t>نتایج کنکور ارشد</a:t>
            </a:r>
            <a:endParaRPr lang="ko-KR" altLang="en-US" sz="1700" b="1" dirty="0">
              <a:latin typeface="B Nazanin "/>
              <a:cs typeface="B Zar" panose="00000400000000000000" pitchFamily="2" charset="-78"/>
            </a:endParaRPr>
          </a:p>
        </p:txBody>
      </p:sp>
      <p:sp>
        <p:nvSpPr>
          <p:cNvPr id="2105" name="TextBox 2104">
            <a:extLst>
              <a:ext uri="{FF2B5EF4-FFF2-40B4-BE49-F238E27FC236}">
                <a16:creationId xmlns:a16="http://schemas.microsoft.com/office/drawing/2014/main" id="{EB5A6DF3-2EC2-43CD-9B94-C442519B9CB4}"/>
              </a:ext>
            </a:extLst>
          </p:cNvPr>
          <p:cNvSpPr txBox="1"/>
          <p:nvPr/>
        </p:nvSpPr>
        <p:spPr>
          <a:xfrm>
            <a:off x="7220586" y="2678737"/>
            <a:ext cx="2123247" cy="4001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fa-IR" altLang="ko-KR" sz="2000" b="1" dirty="0">
                <a:latin typeface="B Nazanin "/>
                <a:cs typeface="B Zar" panose="00000400000000000000" pitchFamily="2" charset="-78"/>
              </a:rPr>
              <a:t>اعلام نتایج اولیه</a:t>
            </a:r>
            <a:endParaRPr lang="ko-KR" altLang="en-US" sz="2000" b="1" dirty="0">
              <a:latin typeface="B Nazanin "/>
              <a:cs typeface="B Zar" panose="00000400000000000000" pitchFamily="2" charset="-78"/>
            </a:endParaRPr>
          </a:p>
        </p:txBody>
      </p:sp>
      <p:sp>
        <p:nvSpPr>
          <p:cNvPr id="2106" name="TextBox 2105">
            <a:extLst>
              <a:ext uri="{FF2B5EF4-FFF2-40B4-BE49-F238E27FC236}">
                <a16:creationId xmlns:a16="http://schemas.microsoft.com/office/drawing/2014/main" id="{C3D008D6-8F0A-42E1-BB8F-8A9298C83975}"/>
              </a:ext>
            </a:extLst>
          </p:cNvPr>
          <p:cNvSpPr txBox="1"/>
          <p:nvPr/>
        </p:nvSpPr>
        <p:spPr>
          <a:xfrm>
            <a:off x="9156127" y="2335421"/>
            <a:ext cx="141092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fa-IR" altLang="ko-KR" sz="2400" b="1" dirty="0">
                <a:latin typeface="B Nazanin "/>
                <a:cs typeface="B Zar" panose="00000400000000000000" pitchFamily="2" charset="-78"/>
              </a:rPr>
              <a:t>فراخوان</a:t>
            </a:r>
            <a:r>
              <a:rPr lang="fa-IR" altLang="ko-KR" sz="2400" b="1" dirty="0">
                <a:latin typeface="B Nazanin "/>
                <a:cs typeface="Arial" pitchFamily="34" charset="0"/>
              </a:rPr>
              <a:t> </a:t>
            </a:r>
            <a:endParaRPr lang="ko-KR" altLang="en-US" sz="2400" b="1" dirty="0">
              <a:latin typeface="B Nazanin "/>
              <a:cs typeface="Arial" pitchFamily="34" charset="0"/>
            </a:endParaRPr>
          </a:p>
        </p:txBody>
      </p:sp>
      <p:sp>
        <p:nvSpPr>
          <p:cNvPr id="2107" name="직사각형 2106">
            <a:extLst>
              <a:ext uri="{FF2B5EF4-FFF2-40B4-BE49-F238E27FC236}">
                <a16:creationId xmlns:a16="http://schemas.microsoft.com/office/drawing/2014/main" id="{C06E3B11-8731-40CE-A5BA-EC7A82CE1FBD}"/>
              </a:ext>
            </a:extLst>
          </p:cNvPr>
          <p:cNvSpPr/>
          <p:nvPr/>
        </p:nvSpPr>
        <p:spPr>
          <a:xfrm>
            <a:off x="10778913" y="1973013"/>
            <a:ext cx="1413087" cy="61295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08" name="이등변 삼각형 2107">
            <a:extLst>
              <a:ext uri="{FF2B5EF4-FFF2-40B4-BE49-F238E27FC236}">
                <a16:creationId xmlns:a16="http://schemas.microsoft.com/office/drawing/2014/main" id="{41EE9405-9746-4C96-93C8-20778825CF07}"/>
              </a:ext>
            </a:extLst>
          </p:cNvPr>
          <p:cNvSpPr/>
          <p:nvPr/>
        </p:nvSpPr>
        <p:spPr>
          <a:xfrm rot="16200000">
            <a:off x="10865995" y="2498352"/>
            <a:ext cx="306475" cy="480648"/>
          </a:xfrm>
          <a:prstGeom prst="triangle">
            <a:avLst>
              <a:gd name="adj" fmla="val 100000"/>
            </a:avLst>
          </a:prstGeom>
          <a:solidFill>
            <a:schemeClr val="tx1">
              <a:lumMod val="65000"/>
              <a:lumOff val="3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10" name="TextBox 2109">
            <a:extLst>
              <a:ext uri="{FF2B5EF4-FFF2-40B4-BE49-F238E27FC236}">
                <a16:creationId xmlns:a16="http://schemas.microsoft.com/office/drawing/2014/main" id="{B50B95DF-E862-4014-B3C8-E107E30CA9C2}"/>
              </a:ext>
            </a:extLst>
          </p:cNvPr>
          <p:cNvSpPr txBox="1"/>
          <p:nvPr/>
        </p:nvSpPr>
        <p:spPr>
          <a:xfrm>
            <a:off x="1429925" y="4479236"/>
            <a:ext cx="1898486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200" dirty="0">
                <a:solidFill>
                  <a:schemeClr val="tx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ارسال اسامی نهایی جهت بررسی صلاحیت عمومی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200" dirty="0">
                <a:solidFill>
                  <a:schemeClr val="tx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لغو پذیرش متقاضیانی که تا دو هفته بعد از مهلت تعیین شده، ثبت نام نکرده باشند.</a:t>
            </a:r>
            <a:endParaRPr lang="en-US" altLang="ko-KR" sz="1200" dirty="0">
              <a:solidFill>
                <a:schemeClr val="tx1"/>
              </a:solidFill>
              <a:latin typeface="Sahel SemiBold" panose="020B0603030804020204" pitchFamily="34" charset="-78"/>
              <a:cs typeface="Sahel SemiBold" panose="020B0603030804020204" pitchFamily="34" charset="-78"/>
            </a:endParaRPr>
          </a:p>
        </p:txBody>
      </p:sp>
      <p:sp>
        <p:nvSpPr>
          <p:cNvPr id="2114" name="TextBox 2113">
            <a:extLst>
              <a:ext uri="{FF2B5EF4-FFF2-40B4-BE49-F238E27FC236}">
                <a16:creationId xmlns:a16="http://schemas.microsoft.com/office/drawing/2014/main" id="{5ED78899-9B8C-401E-A880-14592258883B}"/>
              </a:ext>
            </a:extLst>
          </p:cNvPr>
          <p:cNvSpPr txBox="1"/>
          <p:nvPr/>
        </p:nvSpPr>
        <p:spPr>
          <a:xfrm>
            <a:off x="3400318" y="4160318"/>
            <a:ext cx="1875162" cy="1200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200" dirty="0">
                <a:solidFill>
                  <a:schemeClr val="tx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درج اسامی نهایی در پرتال سازمان سنجش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200" dirty="0">
                <a:solidFill>
                  <a:schemeClr val="tx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اعلام اسامی به آموزش کل و دانشکده ها برای ثبت نام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endParaRPr lang="en-US" altLang="ko-KR" sz="1200" dirty="0">
              <a:solidFill>
                <a:schemeClr val="accent4">
                  <a:lumMod val="75000"/>
                </a:schemeClr>
              </a:solidFill>
              <a:latin typeface="Sahel SemiBold" panose="020B0603030804020204" pitchFamily="34" charset="-78"/>
              <a:cs typeface="Sahel SemiBold" panose="020B0603030804020204" pitchFamily="34" charset="-78"/>
            </a:endParaRPr>
          </a:p>
        </p:txBody>
      </p:sp>
      <p:sp>
        <p:nvSpPr>
          <p:cNvPr id="2118" name="TextBox 2117">
            <a:extLst>
              <a:ext uri="{FF2B5EF4-FFF2-40B4-BE49-F238E27FC236}">
                <a16:creationId xmlns:a16="http://schemas.microsoft.com/office/drawing/2014/main" id="{158F3B53-D23D-4ECA-BD9B-E91810224850}"/>
              </a:ext>
            </a:extLst>
          </p:cNvPr>
          <p:cNvSpPr txBox="1"/>
          <p:nvPr/>
        </p:nvSpPr>
        <p:spPr>
          <a:xfrm>
            <a:off x="5370711" y="3841399"/>
            <a:ext cx="1882214" cy="830997"/>
          </a:xfrm>
          <a:prstGeom prst="rect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200" dirty="0">
                <a:solidFill>
                  <a:schemeClr val="tx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مهلت انصراف کتبی 72 ساعت بعد از اعلام نتایج کنکور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200" dirty="0">
                <a:solidFill>
                  <a:schemeClr val="tx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جایگزینی نفرات ذخیره </a:t>
            </a:r>
          </a:p>
        </p:txBody>
      </p:sp>
      <p:sp>
        <p:nvSpPr>
          <p:cNvPr id="2122" name="TextBox 2121">
            <a:extLst>
              <a:ext uri="{FF2B5EF4-FFF2-40B4-BE49-F238E27FC236}">
                <a16:creationId xmlns:a16="http://schemas.microsoft.com/office/drawing/2014/main" id="{832D10AB-D25A-42B8-985F-37FE8EC7FD9E}"/>
              </a:ext>
            </a:extLst>
          </p:cNvPr>
          <p:cNvSpPr txBox="1"/>
          <p:nvPr/>
        </p:nvSpPr>
        <p:spPr>
          <a:xfrm>
            <a:off x="7314025" y="3575540"/>
            <a:ext cx="1881128" cy="1277273"/>
          </a:xfrm>
          <a:prstGeom prst="rect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 algn="justLow" rtl="1">
              <a:buFont typeface="Wingdings" panose="05000000000000000000" pitchFamily="2" charset="2"/>
              <a:buChar char="Ø"/>
            </a:pPr>
            <a:r>
              <a:rPr lang="fa-IR" sz="1100" b="1" dirty="0">
                <a:solidFill>
                  <a:schemeClr val="tx1"/>
                </a:solidFill>
                <a:cs typeface="Vazir Black" pitchFamily="2" charset="-78"/>
              </a:rPr>
              <a:t>40% ظرفيت پذيرش روزانه</a:t>
            </a:r>
          </a:p>
          <a:p>
            <a:pPr marL="171450" indent="-171450" algn="justLow" rtl="1">
              <a:buFont typeface="Wingdings" panose="05000000000000000000" pitchFamily="2" charset="2"/>
              <a:buChar char="Ø"/>
            </a:pPr>
            <a:r>
              <a:rPr lang="fa-IR" sz="1100" b="1" dirty="0">
                <a:solidFill>
                  <a:schemeClr val="tx1"/>
                </a:solidFill>
                <a:cs typeface="Vazir Black" pitchFamily="2" charset="-78"/>
              </a:rPr>
              <a:t>دو سوم از ظرفيت برای پذيرش بدون آزمون، به دانشجويان دانشگاه تبريز اختصاص دارد.</a:t>
            </a:r>
          </a:p>
          <a:p>
            <a:pPr marL="171450" indent="-171450" algn="justLow" rtl="1">
              <a:buFont typeface="Wingdings" panose="05000000000000000000" pitchFamily="2" charset="2"/>
              <a:buChar char="Ø"/>
            </a:pPr>
            <a:r>
              <a:rPr lang="fa-IR" sz="1100" b="1" dirty="0">
                <a:solidFill>
                  <a:schemeClr val="tx1"/>
                </a:solidFill>
                <a:cs typeface="Vazir Black" pitchFamily="2" charset="-78"/>
              </a:rPr>
              <a:t>اعلام اسامی پذيرفته­شدگان، از طريق وب­سايت رسمی دانشگاه </a:t>
            </a:r>
          </a:p>
          <a:p>
            <a:pPr marL="171450" indent="-171450" algn="justLow" rtl="1">
              <a:buFont typeface="Wingdings" panose="05000000000000000000" pitchFamily="2" charset="2"/>
              <a:buChar char="Ø"/>
            </a:pPr>
            <a:r>
              <a:rPr lang="fa-IR" sz="1100" b="1" dirty="0">
                <a:solidFill>
                  <a:schemeClr val="tx1"/>
                </a:solidFill>
                <a:cs typeface="Vazir Black" pitchFamily="2" charset="-78"/>
              </a:rPr>
              <a:t>انصراف کتبی در موعد مقرر </a:t>
            </a:r>
            <a:endParaRPr lang="en-US" altLang="ko-KR" sz="1100" b="1" dirty="0">
              <a:solidFill>
                <a:schemeClr val="tx1"/>
              </a:solidFill>
              <a:cs typeface="Vazir Black" pitchFamily="2" charset="-78"/>
            </a:endParaRPr>
          </a:p>
        </p:txBody>
      </p:sp>
      <p:sp>
        <p:nvSpPr>
          <p:cNvPr id="2126" name="TextBox 2125">
            <a:extLst>
              <a:ext uri="{FF2B5EF4-FFF2-40B4-BE49-F238E27FC236}">
                <a16:creationId xmlns:a16="http://schemas.microsoft.com/office/drawing/2014/main" id="{FEAF3538-BB30-41E5-9562-1B0AFD7A455A}"/>
              </a:ext>
            </a:extLst>
          </p:cNvPr>
          <p:cNvSpPr txBox="1"/>
          <p:nvPr/>
        </p:nvSpPr>
        <p:spPr>
          <a:xfrm>
            <a:off x="9311497" y="3203561"/>
            <a:ext cx="2123247" cy="2292935"/>
          </a:xfrm>
          <a:prstGeom prst="rect">
            <a:avLst/>
          </a:prstGeom>
          <a:ln w="38100"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100" b="1" dirty="0">
                <a:solidFill>
                  <a:schemeClr val="tx1"/>
                </a:solidFill>
                <a:latin typeface="Vazir Black" pitchFamily="2" charset="-78"/>
                <a:cs typeface="Vazir Black" pitchFamily="2" charset="-78"/>
              </a:rPr>
              <a:t> ورودی های بهمن 99 و مهر 1400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sz="1100" b="1" dirty="0">
                <a:solidFill>
                  <a:schemeClr val="tx1"/>
                </a:solidFill>
                <a:latin typeface="Vazir Black" pitchFamily="2" charset="-78"/>
                <a:cs typeface="Vazir Black" pitchFamily="2" charset="-78"/>
              </a:rPr>
              <a:t>سه چهارم واحدهای درسی گذرانده شده توسط متقاضی تا پایان نیم­سال ششم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sz="1100" b="1" dirty="0">
                <a:solidFill>
                  <a:schemeClr val="tx1"/>
                </a:solidFill>
                <a:latin typeface="Vazir Black" pitchFamily="2" charset="-78"/>
                <a:cs typeface="Vazir Black" pitchFamily="2" charset="-78"/>
              </a:rPr>
              <a:t>حداقل معدل 15 (بعد از اتمام ترم شش)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sz="1100" b="1" dirty="0">
                <a:solidFill>
                  <a:schemeClr val="tx1"/>
                </a:solidFill>
                <a:latin typeface="Vazir Black" pitchFamily="2" charset="-78"/>
                <a:cs typeface="Vazir Black" pitchFamily="2" charset="-78"/>
              </a:rPr>
              <a:t>جزو 30% در بین دانشجويان برتر هم­رشته و هم­ورودی ( تا پایان ترم ششم)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altLang="ko-KR" sz="1100" b="1" dirty="0">
                <a:solidFill>
                  <a:schemeClr val="tx1"/>
                </a:solidFill>
                <a:latin typeface="Vazir Black" pitchFamily="2" charset="-78"/>
                <a:cs typeface="Vazir Black" pitchFamily="2" charset="-78"/>
              </a:rPr>
              <a:t>ظرفیت مازاد برای شش ترمه ها</a:t>
            </a:r>
          </a:p>
          <a:p>
            <a:pPr marL="171450" indent="-171450" algn="justLow" rtl="1">
              <a:buFont typeface="Wingdings" panose="05000000000000000000" pitchFamily="2" charset="2"/>
              <a:buChar char="u"/>
            </a:pPr>
            <a:r>
              <a:rPr lang="fa-IR" sz="1100" b="1" dirty="0">
                <a:solidFill>
                  <a:schemeClr val="tx1"/>
                </a:solidFill>
                <a:latin typeface="Vazir Black" pitchFamily="2" charset="-78"/>
                <a:cs typeface="Vazir Black" pitchFamily="2" charset="-78"/>
              </a:rPr>
              <a:t>بايستي حداکثر تا تاريخ 1404/06/31 فارغ­التحصيل شوند.</a:t>
            </a:r>
            <a:endParaRPr lang="fa-IR" altLang="ko-KR" sz="1100" b="1" dirty="0">
              <a:solidFill>
                <a:schemeClr val="tx1"/>
              </a:solidFill>
              <a:latin typeface="Vazir Black" pitchFamily="2" charset="-78"/>
              <a:cs typeface="Vazir Black" pitchFamily="2" charset="-78"/>
            </a:endParaRPr>
          </a:p>
          <a:p>
            <a:pPr marL="171450" indent="-171450" algn="just" rtl="1">
              <a:buFont typeface="Wingdings" panose="05000000000000000000" pitchFamily="2" charset="2"/>
              <a:buChar char="u"/>
            </a:pPr>
            <a:endParaRPr lang="en-US" altLang="ko-KR" sz="1100" b="1" dirty="0">
              <a:latin typeface="Vazir Black" pitchFamily="2" charset="-78"/>
              <a:cs typeface="Vazir Black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231814"/>
            <a:ext cx="12191999" cy="2885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lang="fa-IR" sz="1275" b="1" dirty="0">
                <a:solidFill>
                  <a:schemeClr val="bg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معیار ارزیابی آموزشی متقاضیان به لحاظ معدل کل و رتبه، وضعیت تحصیلی آنها تا </a:t>
            </a:r>
            <a:r>
              <a:rPr lang="fa-IR" sz="1275" b="1">
                <a:solidFill>
                  <a:schemeClr val="bg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تاریخ 1403/11/15 </a:t>
            </a:r>
            <a:r>
              <a:rPr lang="fa-IR" sz="1275" b="1" dirty="0">
                <a:solidFill>
                  <a:schemeClr val="bg1"/>
                </a:solidFill>
                <a:latin typeface="Sahel SemiBold" panose="020B0603030804020204" pitchFamily="34" charset="-78"/>
                <a:cs typeface="Sahel SemiBold" panose="020B0603030804020204" pitchFamily="34" charset="-78"/>
              </a:rPr>
              <a:t>بوده و تغییرات بعد از آن در معدل کل و رتبه متقاضی، قابل اثر در شیوه پذیرش آنان نخواهد بود. </a:t>
            </a:r>
            <a:endParaRPr lang="en-US" sz="1275" b="1" dirty="0">
              <a:solidFill>
                <a:schemeClr val="bg1"/>
              </a:solidFill>
              <a:latin typeface="Sahel SemiBold" panose="020B0603030804020204" pitchFamily="34" charset="-78"/>
              <a:cs typeface="Sahel SemiBold" panose="020B0603030804020204" pitchFamily="34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325" y="184309"/>
            <a:ext cx="1146235" cy="147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1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539"/>
      </a:accent1>
      <a:accent2>
        <a:srgbClr val="F1CF01"/>
      </a:accent2>
      <a:accent3>
        <a:srgbClr val="449074"/>
      </a:accent3>
      <a:accent4>
        <a:srgbClr val="1764B9"/>
      </a:accent4>
      <a:accent5>
        <a:srgbClr val="8B62A8"/>
      </a:accent5>
      <a:accent6>
        <a:srgbClr val="FDB53E"/>
      </a:accent6>
      <a:hlink>
        <a:srgbClr val="FFFFFF"/>
      </a:hlink>
      <a:folHlink>
        <a:srgbClr val="00000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12518</TotalTime>
  <Words>255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 Nazanin </vt:lpstr>
      <vt:lpstr>B Titr</vt:lpstr>
      <vt:lpstr>B Zar</vt:lpstr>
      <vt:lpstr>Gotham</vt:lpstr>
      <vt:lpstr>Sahel Black</vt:lpstr>
      <vt:lpstr>Sahel SemiBold</vt:lpstr>
      <vt:lpstr>Vazir Black</vt:lpstr>
      <vt:lpstr>Wingdings</vt:lpstr>
      <vt:lpstr>Office Theme</vt:lpstr>
      <vt:lpstr>برنامه زمان بندی پذیرش بدون آزمون کارشناسی ارشد دانشگاه تبریز برای سالتحصیلی 1405-1404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amin RA</cp:lastModifiedBy>
  <cp:revision>73</cp:revision>
  <dcterms:created xsi:type="dcterms:W3CDTF">2018-02-18T19:39:47Z</dcterms:created>
  <dcterms:modified xsi:type="dcterms:W3CDTF">2025-01-15T05:11:41Z</dcterms:modified>
</cp:coreProperties>
</file>